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0"/>
  </p:notes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A7911-A0CD-4935-B506-F886065FA3C0}" type="datetimeFigureOut">
              <a:rPr lang="zh-TW" altLang="en-US" smtClean="0"/>
              <a:pPr/>
              <a:t>2013/5/15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6F403-E168-44DC-979E-3E3B551232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8076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185E2-8E2D-4C48-A227-59C2DD667C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/>
              <a:t>奇異公司所遭遇的困境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TW" sz="2400" dirty="0"/>
              <a:t>從整體的大環境來看待奇異公司所遭遇的困境，其實可以整理成下列幾點</a:t>
            </a:r>
            <a:r>
              <a:rPr lang="zh-CN" altLang="zh-TW" sz="2400" dirty="0" smtClean="0"/>
              <a:t>表示</a:t>
            </a:r>
            <a:r>
              <a:rPr lang="zh-CN" altLang="zh-TW" sz="2400" dirty="0"/>
              <a:t>（吳鄭重譯</a:t>
            </a:r>
            <a:r>
              <a:rPr lang="en-US" altLang="zh-TW" sz="2400" dirty="0"/>
              <a:t>, 2005</a:t>
            </a:r>
            <a:r>
              <a:rPr lang="zh-CN" altLang="zh-TW" sz="2400" dirty="0"/>
              <a:t>）</a:t>
            </a:r>
            <a:r>
              <a:rPr lang="zh-CN" altLang="zh-TW" sz="2400" dirty="0" smtClean="0"/>
              <a:t>：</a:t>
            </a:r>
            <a:endParaRPr lang="zh-TW" altLang="zh-TW" sz="2400" dirty="0"/>
          </a:p>
          <a:p>
            <a:r>
              <a:rPr lang="en-US" altLang="zh-TW" sz="2400" dirty="0"/>
              <a:t>1</a:t>
            </a:r>
            <a:r>
              <a:rPr lang="en-US" altLang="zh-TW" sz="2400" dirty="0" smtClean="0"/>
              <a:t>. </a:t>
            </a:r>
            <a:r>
              <a:rPr lang="zh-CN" altLang="zh-TW" sz="2400" dirty="0" smtClean="0"/>
              <a:t>過去</a:t>
            </a:r>
            <a:r>
              <a:rPr lang="zh-CN" altLang="zh-TW" sz="2400" dirty="0"/>
              <a:t>成功所創造的資源，例如：品牌知名度、財力、規模、以及市場占有率</a:t>
            </a:r>
            <a:r>
              <a:rPr lang="en-US" altLang="zh-TW" sz="2400" dirty="0"/>
              <a:t>… </a:t>
            </a:r>
            <a:r>
              <a:rPr lang="zh-CN" altLang="zh-TW" sz="2400" dirty="0" smtClean="0"/>
              <a:t>，隱藏</a:t>
            </a:r>
            <a:r>
              <a:rPr lang="zh-CN" altLang="zh-TW" sz="2400" dirty="0"/>
              <a:t>了績效低落與組織生命力逐漸衰弱的事實。</a:t>
            </a:r>
            <a:endParaRPr lang="zh-TW" altLang="zh-TW" sz="2400" dirty="0"/>
          </a:p>
          <a:p>
            <a:r>
              <a:rPr lang="en-US" altLang="zh-TW" sz="2400" dirty="0"/>
              <a:t> </a:t>
            </a:r>
            <a:r>
              <a:rPr lang="en-US" altLang="zh-TW" sz="2400" dirty="0" smtClean="0"/>
              <a:t>2. </a:t>
            </a:r>
            <a:r>
              <a:rPr lang="zh-CN" altLang="zh-TW" sz="2400" dirty="0" smtClean="0"/>
              <a:t>過去</a:t>
            </a:r>
            <a:r>
              <a:rPr lang="zh-CN" altLang="zh-TW" sz="2400" dirty="0"/>
              <a:t>資源豐富的時代，過度多角化造成經營失焦，而且由於各事業間可以</a:t>
            </a:r>
            <a:r>
              <a:rPr lang="zh-CN" altLang="zh-TW" sz="2400" dirty="0" smtClean="0"/>
              <a:t>相互</a:t>
            </a:r>
            <a:r>
              <a:rPr lang="zh-CN" altLang="zh-TW" sz="2400" dirty="0"/>
              <a:t>扶持，對於績效不彰前景黯淡的事業，未能及時做出壯士斷腕的行動</a:t>
            </a:r>
            <a:r>
              <a:rPr lang="zh-CN" altLang="zh-TW" sz="2400" dirty="0" smtClean="0"/>
              <a:t>。</a:t>
            </a:r>
            <a:r>
              <a:rPr lang="en-US" altLang="zh-TW" sz="2400" dirty="0"/>
              <a:t> </a:t>
            </a:r>
            <a:endParaRPr lang="zh-TW" altLang="zh-TW" sz="2400" dirty="0"/>
          </a:p>
          <a:p>
            <a:r>
              <a:rPr lang="en-US" altLang="zh-TW" sz="2400" dirty="0"/>
              <a:t>3</a:t>
            </a:r>
            <a:r>
              <a:rPr lang="en-US" altLang="zh-TW" sz="2400" dirty="0" smtClean="0"/>
              <a:t>. </a:t>
            </a:r>
            <a:r>
              <a:rPr lang="zh-CN" altLang="zh-TW" sz="2400" dirty="0" smtClean="0"/>
              <a:t>為了</a:t>
            </a:r>
            <a:r>
              <a:rPr lang="zh-CN" altLang="zh-TW" sz="2400" dirty="0"/>
              <a:t>監控龐大的組織，逐漸形成完備細緻的官僚層級與典章制度，結果使</a:t>
            </a:r>
            <a:r>
              <a:rPr lang="zh-CN" altLang="zh-TW" sz="2400" dirty="0" smtClean="0"/>
              <a:t>組織</a:t>
            </a:r>
            <a:r>
              <a:rPr lang="zh-CN" altLang="zh-TW" sz="2400" dirty="0"/>
              <a:t>降低了資訊與行動的靈活性，也混淆了權責的歸屬。制度化是企業成長</a:t>
            </a:r>
            <a:r>
              <a:rPr lang="zh-CN" altLang="zh-TW" sz="2400" dirty="0" smtClean="0"/>
              <a:t>時必</a:t>
            </a:r>
            <a:r>
              <a:rPr lang="zh-CN" altLang="zh-TW" sz="2400" dirty="0"/>
              <a:t>走的道路，但過分制度化往往扼殺了組織的生命力</a:t>
            </a:r>
            <a:r>
              <a:rPr lang="zh-CN" altLang="zh-TW" sz="2400" dirty="0" smtClean="0"/>
              <a:t>。</a:t>
            </a:r>
            <a:endParaRPr lang="zh-TW" altLang="zh-TW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185E2-8E2D-4C48-A227-59C2DD667C53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031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/>
              <a:t>奇異</a:t>
            </a:r>
            <a:r>
              <a:rPr lang="zh-TW" altLang="en-US" dirty="0"/>
              <a:t>變</a:t>
            </a:r>
            <a:r>
              <a:rPr lang="zh-CN" altLang="zh-TW" dirty="0"/>
              <a:t>革的本質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TW" sz="2800" dirty="0" smtClean="0"/>
              <a:t>奇異</a:t>
            </a:r>
            <a:r>
              <a:rPr lang="zh-TW" altLang="en-US" sz="2800" dirty="0"/>
              <a:t>變</a:t>
            </a:r>
            <a:r>
              <a:rPr lang="zh-CN" altLang="zh-TW" sz="2800" dirty="0" smtClean="0"/>
              <a:t>革的</a:t>
            </a:r>
            <a:r>
              <a:rPr lang="zh-CN" altLang="zh-TW" sz="2800" dirty="0"/>
              <a:t>本質，在於它創造了僱主和員工間的新關係（新的社會關係）</a:t>
            </a:r>
            <a:r>
              <a:rPr lang="zh-CN" altLang="zh-TW" sz="2800" dirty="0" smtClean="0"/>
              <a:t>羅耀宗</a:t>
            </a:r>
            <a:r>
              <a:rPr lang="zh-CN" altLang="zh-TW" sz="2800" dirty="0"/>
              <a:t>譯</a:t>
            </a:r>
            <a:r>
              <a:rPr lang="en-US" altLang="zh-TW" sz="2800" dirty="0"/>
              <a:t>, 2005)</a:t>
            </a:r>
            <a:r>
              <a:rPr lang="zh-CN" altLang="zh-TW" sz="2800" dirty="0"/>
              <a:t>。傳統的企業階層，在工人與老闆互不信賴下，太過沈重和累贅（</a:t>
            </a:r>
            <a:r>
              <a:rPr lang="zh-CN" altLang="zh-TW" sz="2800" dirty="0" smtClean="0"/>
              <a:t>管理</a:t>
            </a:r>
            <a:r>
              <a:rPr lang="zh-CN" altLang="zh-TW" sz="2800" dirty="0"/>
              <a:t>是建立在控制的思維之下）；而現在的奇異，總裁預見一個比較依賴概念和</a:t>
            </a:r>
            <a:r>
              <a:rPr lang="zh-CN" altLang="zh-TW" sz="2800" dirty="0" smtClean="0"/>
              <a:t>共有</a:t>
            </a:r>
            <a:r>
              <a:rPr lang="zh-CN" altLang="zh-TW" sz="2800" dirty="0"/>
              <a:t>價值觀，贏得員工承諾的企業。</a:t>
            </a:r>
            <a:r>
              <a:rPr lang="en-US" altLang="zh-TW" sz="2800" dirty="0"/>
              <a:t>… </a:t>
            </a:r>
            <a:r>
              <a:rPr lang="zh-CN" altLang="zh-TW" sz="2800" dirty="0"/>
              <a:t>以情感的動力而非高壓統治為基礎，新的</a:t>
            </a:r>
            <a:r>
              <a:rPr lang="zh-CN" altLang="zh-TW" sz="2800" dirty="0" smtClean="0"/>
              <a:t>組織</a:t>
            </a:r>
            <a:r>
              <a:rPr lang="zh-CN" altLang="zh-TW" sz="2800" dirty="0"/>
              <a:t>必須有足夠的彈性讓員工自我管理，以及足夠的靈活打敗仍然為官僚制度所</a:t>
            </a:r>
            <a:r>
              <a:rPr lang="zh-CN" altLang="zh-TW" sz="2800" dirty="0" smtClean="0"/>
              <a:t>束縛</a:t>
            </a:r>
            <a:r>
              <a:rPr lang="zh-CN" altLang="zh-TW" sz="2800" dirty="0"/>
              <a:t>的競爭者。</a:t>
            </a:r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185E2-8E2D-4C48-A227-59C2DD667C5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896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>
                <a:effectLst/>
              </a:rPr>
              <a:t>威爾許的信念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TW" sz="2800" dirty="0"/>
              <a:t>「強大的使命和具體的價值十分重要；管理的每個層面，務必開誠布公；</a:t>
            </a:r>
            <a:r>
              <a:rPr lang="zh-CN" altLang="zh-TW" sz="2800" dirty="0" smtClean="0"/>
              <a:t>根據</a:t>
            </a:r>
            <a:r>
              <a:rPr lang="zh-CN" altLang="zh-TW" sz="2800" dirty="0"/>
              <a:t>用人唯才的制度，實施差異化管理；每個人都需要發聲和尊嚴。」除了這四</a:t>
            </a:r>
            <a:r>
              <a:rPr lang="zh-CN" altLang="zh-TW" sz="2800" dirty="0" smtClean="0"/>
              <a:t>個信念</a:t>
            </a:r>
            <a:r>
              <a:rPr lang="zh-CN" altLang="zh-TW" sz="2800" dirty="0"/>
              <a:t>之外，威爾許也特別強調品德與正直的</a:t>
            </a:r>
            <a:r>
              <a:rPr lang="zh-CN" altLang="zh-TW" sz="2800" dirty="0" smtClean="0"/>
              <a:t>重要性</a:t>
            </a:r>
            <a:r>
              <a:rPr lang="zh-TW" altLang="en-US" sz="2800" dirty="0" smtClean="0"/>
              <a:t>。</a:t>
            </a:r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185E2-8E2D-4C48-A227-59C2DD667C5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1525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GE</a:t>
            </a:r>
            <a:r>
              <a:rPr lang="zh-TW" altLang="en-US" dirty="0" smtClean="0"/>
              <a:t>軟性變數影響之模擬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185E2-8E2D-4C48-A227-59C2DD667C53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 altLang="zh-TW">
              <a:solidFill>
                <a:srgbClr val="FFFFFF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10454"/>
            <a:ext cx="7531987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3419872" y="6237312"/>
            <a:ext cx="2775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FFFF"/>
                </a:solidFill>
              </a:rPr>
              <a:t>資料</a:t>
            </a:r>
            <a:r>
              <a:rPr lang="zh-TW" altLang="en-US" dirty="0" smtClean="0">
                <a:solidFill>
                  <a:srgbClr val="FFFFFF"/>
                </a:solidFill>
              </a:rPr>
              <a:t>來源：楊銘煇，</a:t>
            </a:r>
            <a:r>
              <a:rPr lang="en-US" altLang="zh-TW" dirty="0" smtClean="0">
                <a:solidFill>
                  <a:srgbClr val="FFFFFF"/>
                </a:solidFill>
              </a:rPr>
              <a:t>2006</a:t>
            </a:r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43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GE</a:t>
            </a:r>
            <a:r>
              <a:rPr lang="zh-TW" altLang="en-US" dirty="0" smtClean="0"/>
              <a:t>軟性</a:t>
            </a:r>
            <a:r>
              <a:rPr lang="zh-TW" altLang="en-US" dirty="0"/>
              <a:t>變數</a:t>
            </a:r>
            <a:r>
              <a:rPr lang="zh-TW" altLang="en-US" dirty="0" smtClean="0"/>
              <a:t>影響之模擬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185E2-8E2D-4C48-A227-59C2DD667C53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 altLang="zh-TW">
              <a:solidFill>
                <a:srgbClr val="FFFFFF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548" y="980728"/>
            <a:ext cx="6338465" cy="524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3419872" y="6237312"/>
            <a:ext cx="2775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FFFF"/>
                </a:solidFill>
              </a:rPr>
              <a:t>資料</a:t>
            </a:r>
            <a:r>
              <a:rPr lang="zh-TW" altLang="en-US" dirty="0" smtClean="0">
                <a:solidFill>
                  <a:srgbClr val="FFFFFF"/>
                </a:solidFill>
              </a:rPr>
              <a:t>來源：楊銘煇，</a:t>
            </a:r>
            <a:r>
              <a:rPr lang="en-US" altLang="zh-TW" dirty="0" smtClean="0">
                <a:solidFill>
                  <a:srgbClr val="FFFFFF"/>
                </a:solidFill>
              </a:rPr>
              <a:t>2006</a:t>
            </a:r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53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GE</a:t>
            </a:r>
            <a:r>
              <a:rPr lang="zh-TW" altLang="en-US" dirty="0" smtClean="0"/>
              <a:t>軟性</a:t>
            </a:r>
            <a:r>
              <a:rPr lang="zh-TW" altLang="en-US" dirty="0"/>
              <a:t>變數</a:t>
            </a:r>
            <a:r>
              <a:rPr lang="zh-TW" altLang="en-US" dirty="0" smtClean="0"/>
              <a:t>影響之模擬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185E2-8E2D-4C48-A227-59C2DD667C53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US" altLang="zh-TW">
              <a:solidFill>
                <a:srgbClr val="FFFFFF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082" y="845866"/>
            <a:ext cx="6480720" cy="5391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3419872" y="6237312"/>
            <a:ext cx="2775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FFFF"/>
                </a:solidFill>
              </a:rPr>
              <a:t>資料</a:t>
            </a:r>
            <a:r>
              <a:rPr lang="zh-TW" altLang="en-US" dirty="0" smtClean="0">
                <a:solidFill>
                  <a:srgbClr val="FFFFFF"/>
                </a:solidFill>
              </a:rPr>
              <a:t>來源：楊銘煇，</a:t>
            </a:r>
            <a:r>
              <a:rPr lang="en-US" altLang="zh-TW" dirty="0" smtClean="0">
                <a:solidFill>
                  <a:srgbClr val="FFFFFF"/>
                </a:solidFill>
              </a:rPr>
              <a:t>2006</a:t>
            </a:r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52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GE</a:t>
            </a:r>
            <a:r>
              <a:rPr lang="zh-TW" altLang="en-US" dirty="0" smtClean="0"/>
              <a:t>軟性</a:t>
            </a:r>
            <a:r>
              <a:rPr lang="zh-TW" altLang="en-US" dirty="0"/>
              <a:t>變數影響模擬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185E2-8E2D-4C48-A227-59C2DD667C53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15</a:t>
            </a:fld>
            <a:endParaRPr lang="en-US" altLang="zh-TW">
              <a:solidFill>
                <a:srgbClr val="FFFFFF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069164"/>
            <a:ext cx="6552728" cy="5174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3419872" y="6237312"/>
            <a:ext cx="2775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FFFF"/>
                </a:solidFill>
              </a:rPr>
              <a:t>資料</a:t>
            </a:r>
            <a:r>
              <a:rPr lang="zh-TW" altLang="en-US" dirty="0" smtClean="0">
                <a:solidFill>
                  <a:srgbClr val="FFFFFF"/>
                </a:solidFill>
              </a:rPr>
              <a:t>來源：楊銘煇，</a:t>
            </a:r>
            <a:r>
              <a:rPr lang="en-US" altLang="zh-TW" dirty="0" smtClean="0">
                <a:solidFill>
                  <a:srgbClr val="FFFFFF"/>
                </a:solidFill>
              </a:rPr>
              <a:t>2006</a:t>
            </a:r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02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GE</a:t>
            </a:r>
            <a:r>
              <a:rPr lang="zh-TW" altLang="en-US" sz="3600" dirty="0" smtClean="0"/>
              <a:t>再造的關鍵：軟性變數與整體配搭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4495800"/>
          </a:xfrm>
        </p:spPr>
        <p:txBody>
          <a:bodyPr/>
          <a:lstStyle/>
          <a:p>
            <a:r>
              <a:rPr lang="zh-CN" altLang="zh-TW" sz="2600" dirty="0"/>
              <a:t>企業經營需要的是整體動態搭配的能力，當組織結構的本質沒有發生</a:t>
            </a:r>
            <a:r>
              <a:rPr lang="zh-CN" altLang="zh-TW" sz="2600" dirty="0" smtClean="0"/>
              <a:t>改變</a:t>
            </a:r>
            <a:r>
              <a:rPr lang="zh-CN" altLang="zh-TW" sz="2600" dirty="0"/>
              <a:t>時，單一方向的變革行動可能可以產生效果，但是從整個的趨勢來看時</a:t>
            </a:r>
            <a:r>
              <a:rPr lang="zh-CN" altLang="zh-TW" sz="2600" dirty="0" smtClean="0"/>
              <a:t>，這樣</a:t>
            </a:r>
            <a:r>
              <a:rPr lang="zh-CN" altLang="zh-TW" sz="2600" dirty="0"/>
              <a:t>的舉動未必會比較好</a:t>
            </a:r>
            <a:r>
              <a:rPr lang="zh-CN" altLang="zh-TW" sz="2600" dirty="0" smtClean="0"/>
              <a:t>。</a:t>
            </a:r>
            <a:endParaRPr lang="en-US" altLang="zh-CN" sz="2600" dirty="0" smtClean="0"/>
          </a:p>
          <a:p>
            <a:r>
              <a:rPr lang="zh-CN" altLang="zh-TW" sz="2600" dirty="0" smtClean="0"/>
              <a:t>以</a:t>
            </a:r>
            <a:r>
              <a:rPr lang="zh-CN" altLang="zh-TW" sz="2600" dirty="0"/>
              <a:t>學習能力的推動為例，威爾許強調要為組織</a:t>
            </a:r>
            <a:r>
              <a:rPr lang="zh-CN" altLang="zh-TW" sz="2600" dirty="0" smtClean="0"/>
              <a:t>建立</a:t>
            </a:r>
            <a:r>
              <a:rPr lang="zh-CN" altLang="zh-TW" sz="2600" dirty="0"/>
              <a:t>「學習」的文化，因此開始積極投入一連串的「學習活動」。但若我們</a:t>
            </a:r>
            <a:r>
              <a:rPr lang="zh-CN" altLang="zh-TW" sz="2600" dirty="0" smtClean="0"/>
              <a:t>嘗試著</a:t>
            </a:r>
            <a:r>
              <a:rPr lang="zh-CN" altLang="zh-TW" sz="2600" dirty="0"/>
              <a:t>把投入「學習活動」的比例加重</a:t>
            </a:r>
            <a:r>
              <a:rPr lang="zh-CN" altLang="zh-TW" sz="2600" dirty="0" smtClean="0"/>
              <a:t>時，</a:t>
            </a:r>
            <a:r>
              <a:rPr lang="zh-TW" altLang="en-US" sz="2600" dirty="0" smtClean="0"/>
              <a:t>模擬</a:t>
            </a:r>
            <a:r>
              <a:rPr lang="zh-CN" altLang="zh-TW" sz="2600" dirty="0" smtClean="0"/>
              <a:t>的結果顯示</a:t>
            </a:r>
            <a:r>
              <a:rPr lang="zh-CN" altLang="zh-TW" sz="2600" dirty="0"/>
              <a:t>最後的績效表現反而不如威爾許的策略</a:t>
            </a:r>
            <a:r>
              <a:rPr lang="zh-CN" altLang="zh-TW" sz="2600" dirty="0" smtClean="0"/>
              <a:t>有效；</a:t>
            </a:r>
            <a:r>
              <a:rPr lang="zh-CN" altLang="zh-TW" sz="2600" dirty="0"/>
              <a:t>在沒有整體</a:t>
            </a:r>
            <a:r>
              <a:rPr lang="zh-CN" altLang="zh-TW" sz="2600" dirty="0" smtClean="0"/>
              <a:t>搭配</a:t>
            </a:r>
            <a:r>
              <a:rPr lang="zh-CN" altLang="zh-TW" sz="2600" dirty="0"/>
              <a:t>的結果下，最後的結果都顯示員工的坦誠度、員工工作負擔、員工的疲憊</a:t>
            </a:r>
            <a:r>
              <a:rPr lang="en-US" altLang="zh-TW" sz="2600" dirty="0" smtClean="0"/>
              <a:t>…</a:t>
            </a:r>
            <a:r>
              <a:rPr lang="zh-CN" altLang="zh-TW" sz="2600" dirty="0" smtClean="0"/>
              <a:t>等等，</a:t>
            </a:r>
            <a:r>
              <a:rPr lang="zh-CN" altLang="zh-TW" sz="2600" dirty="0"/>
              <a:t>都會比較升高，振盪幅度也比較嚴重，這說明「</a:t>
            </a:r>
            <a:r>
              <a:rPr lang="zh-CN" altLang="zh-TW" sz="2600" dirty="0" smtClean="0"/>
              <a:t>頭痛</a:t>
            </a:r>
            <a:r>
              <a:rPr lang="zh-CN" altLang="zh-TW" sz="2600" dirty="0"/>
              <a:t>醫頭、腳痛醫腳」的策略是不足以改變累積已久的問題。過去累積下來</a:t>
            </a:r>
            <a:r>
              <a:rPr lang="zh-CN" altLang="zh-TW" sz="2600" dirty="0" smtClean="0"/>
              <a:t>的問題</a:t>
            </a:r>
            <a:r>
              <a:rPr lang="zh-CN" altLang="zh-TW" sz="2600" dirty="0"/>
              <a:t>，需要長期</a:t>
            </a:r>
            <a:r>
              <a:rPr lang="zh-CN" altLang="zh-TW" sz="2600" dirty="0" smtClean="0"/>
              <a:t>解決</a:t>
            </a:r>
            <a:r>
              <a:rPr lang="zh-TW" altLang="en-US" sz="2600" dirty="0" smtClean="0"/>
              <a:t>。</a:t>
            </a:r>
            <a:endParaRPr lang="en-US" altLang="zh-CN" sz="26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185E2-8E2D-4C48-A227-59C2DD667C53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608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GE</a:t>
            </a:r>
            <a:r>
              <a:rPr lang="zh-TW" altLang="en-US" sz="3600" dirty="0"/>
              <a:t>再造的關鍵：軟性變數與整體配搭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TW" sz="2600" dirty="0"/>
              <a:t>以威爾許的經營信念與策略行動來看，其實是一個整體動態搭配的概念，先從建立員工危機感開始，著手進行變革，接著藉由組織設計政策的改變與縮編、整併、結束非核心的部門，以降低成本，推動組織成長的</a:t>
            </a:r>
            <a:r>
              <a:rPr lang="zh-CN" altLang="zh-TW" sz="2600" dirty="0" smtClean="0"/>
              <a:t>引擎</a:t>
            </a:r>
            <a:r>
              <a:rPr lang="zh-TW" altLang="en-US" sz="2600" dirty="0" smtClean="0"/>
              <a:t>。</a:t>
            </a:r>
            <a:endParaRPr lang="en-US" altLang="zh-TW" sz="2600" dirty="0" smtClean="0"/>
          </a:p>
          <a:p>
            <a:r>
              <a:rPr lang="zh-CN" altLang="zh-TW" sz="2600" dirty="0" smtClean="0"/>
              <a:t>進一步</a:t>
            </a:r>
            <a:r>
              <a:rPr lang="zh-CN" altLang="zh-TW" sz="2600" dirty="0"/>
              <a:t>的，當組織全員都有準備進行變革的心態之後，威爾許再規劃出一個為期十年的文化變革計畫，創造組織學習的能力、應變的能力，再次的推動組織成長的第二個引擎，以迎接全球化市場的改變；這整體的過程是配合上時間順序與信念引導的結果；而非任何單一的觀念或想法就可以達成，這也顯示出威爾許在經營管理上，獨到的一面</a:t>
            </a:r>
            <a:r>
              <a:rPr lang="zh-TW" altLang="en-US" sz="2600" dirty="0"/>
              <a:t>。</a:t>
            </a:r>
          </a:p>
          <a:p>
            <a:endParaRPr lang="zh-TW" altLang="en-US" sz="2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185E2-8E2D-4C48-A227-59C2DD667C53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4593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/>
              <a:t>一步一步的充實奇異公司的</a:t>
            </a:r>
            <a:r>
              <a:rPr lang="en-US" altLang="zh-TW" dirty="0"/>
              <a:t> capacity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TW" sz="2500" dirty="0"/>
              <a:t>威爾許在奇異所進行的組織變革，</a:t>
            </a:r>
            <a:r>
              <a:rPr lang="zh-CN" altLang="zh-TW" sz="2500" dirty="0" smtClean="0"/>
              <a:t>實際上</a:t>
            </a:r>
            <a:r>
              <a:rPr lang="zh-CN" altLang="zh-TW" sz="2500" dirty="0"/>
              <a:t>是一個整體動態搭配下的結果，單純的想建立學習的文化，若是沒有背後</a:t>
            </a:r>
            <a:r>
              <a:rPr lang="zh-CN" altLang="zh-TW" sz="2500" dirty="0" smtClean="0"/>
              <a:t>的</a:t>
            </a:r>
            <a:r>
              <a:rPr lang="en-US" altLang="zh-TW" sz="2500" dirty="0" smtClean="0"/>
              <a:t>(capacity</a:t>
            </a:r>
            <a:r>
              <a:rPr lang="en-US" altLang="zh-TW" sz="2500" dirty="0"/>
              <a:t> </a:t>
            </a:r>
            <a:r>
              <a:rPr lang="zh-CN" altLang="zh-TW" sz="2500" dirty="0" smtClean="0"/>
              <a:t>容量</a:t>
            </a:r>
            <a:r>
              <a:rPr lang="en-US" altLang="zh-TW" sz="2500" dirty="0" smtClean="0"/>
              <a:t>)</a:t>
            </a:r>
            <a:r>
              <a:rPr lang="zh-CN" altLang="zh-TW" sz="2500" dirty="0" smtClean="0"/>
              <a:t>進行</a:t>
            </a:r>
            <a:r>
              <a:rPr lang="zh-CN" altLang="zh-TW" sz="2500" dirty="0"/>
              <a:t>配合，就很難成功；從最初的城鎮會議直到後來推行的</a:t>
            </a:r>
            <a:r>
              <a:rPr lang="en-US" altLang="zh-TW" sz="2500" dirty="0"/>
              <a:t> 6 sigma</a:t>
            </a:r>
            <a:r>
              <a:rPr lang="zh-TW" altLang="zh-TW" sz="2500" dirty="0"/>
              <a:t> </a:t>
            </a:r>
            <a:r>
              <a:rPr lang="zh-CN" altLang="zh-TW" sz="2500" dirty="0" smtClean="0"/>
              <a:t>改善</a:t>
            </a:r>
            <a:r>
              <a:rPr lang="zh-CN" altLang="zh-TW" sz="2500" dirty="0"/>
              <a:t>計畫，其實都是在一步一步的充實奇異公司的</a:t>
            </a:r>
            <a:r>
              <a:rPr lang="en-US" altLang="zh-TW" sz="2500" dirty="0"/>
              <a:t> capacity</a:t>
            </a:r>
            <a:r>
              <a:rPr lang="zh-CN" altLang="zh-TW" sz="2500" dirty="0"/>
              <a:t>，包括向基層學習</a:t>
            </a:r>
            <a:r>
              <a:rPr lang="zh-CN" altLang="zh-TW" sz="2500" dirty="0" smtClean="0"/>
              <a:t>的</a:t>
            </a:r>
            <a:r>
              <a:rPr lang="en-US" altLang="zh-TW" sz="2500" dirty="0" smtClean="0"/>
              <a:t>capacity</a:t>
            </a:r>
            <a:r>
              <a:rPr lang="zh-CN" altLang="zh-TW" sz="2500" dirty="0"/>
              <a:t>、向企業內部學習的</a:t>
            </a:r>
            <a:r>
              <a:rPr lang="en-US" altLang="zh-TW" sz="2500" dirty="0"/>
              <a:t> capacity</a:t>
            </a:r>
            <a:r>
              <a:rPr lang="zh-CN" altLang="zh-TW" sz="2500" dirty="0"/>
              <a:t>、向企業外部學習的</a:t>
            </a:r>
            <a:r>
              <a:rPr lang="en-US" altLang="zh-TW" sz="2500" dirty="0"/>
              <a:t> capacity</a:t>
            </a:r>
            <a:r>
              <a:rPr lang="zh-CN" altLang="zh-TW" sz="2500" dirty="0"/>
              <a:t>、向弱小</a:t>
            </a:r>
            <a:r>
              <a:rPr lang="zh-CN" altLang="zh-TW" sz="2500" dirty="0" smtClean="0"/>
              <a:t>敵人學習</a:t>
            </a:r>
            <a:r>
              <a:rPr lang="zh-CN" altLang="zh-TW" sz="2500" dirty="0"/>
              <a:t>的</a:t>
            </a:r>
            <a:r>
              <a:rPr lang="en-US" altLang="zh-TW" sz="2500" dirty="0"/>
              <a:t> capacity</a:t>
            </a:r>
            <a:r>
              <a:rPr lang="zh-CN" altLang="zh-TW" sz="2500" dirty="0"/>
              <a:t>、向異業學習的</a:t>
            </a:r>
            <a:r>
              <a:rPr lang="en-US" altLang="zh-TW" sz="2500" dirty="0"/>
              <a:t> capacity</a:t>
            </a:r>
            <a:r>
              <a:rPr lang="zh-CN" altLang="zh-TW" sz="2500" dirty="0"/>
              <a:t>；當然周邊的配合也很重要，例如</a:t>
            </a:r>
            <a:r>
              <a:rPr lang="zh-CN" altLang="zh-TW" sz="2500" dirty="0" smtClean="0"/>
              <a:t>上述的</a:t>
            </a:r>
            <a:r>
              <a:rPr lang="zh-CN" altLang="zh-TW" sz="2500" dirty="0"/>
              <a:t>員工壓力、員工不安全感、服務品質、產品品質、員工壓力所造成的離職</a:t>
            </a:r>
            <a:r>
              <a:rPr lang="en-US" altLang="zh-TW" sz="2500" dirty="0"/>
              <a:t>…</a:t>
            </a:r>
            <a:r>
              <a:rPr lang="zh-CN" altLang="zh-TW" sz="2500" dirty="0" smtClean="0"/>
              <a:t>等等</a:t>
            </a:r>
            <a:r>
              <a:rPr lang="zh-CN" altLang="zh-TW" sz="2500" dirty="0"/>
              <a:t>，這些都是在變革過程中必須一併考量的問題，否則變革難以成功、學習的</a:t>
            </a:r>
            <a:r>
              <a:rPr lang="zh-CN" altLang="zh-TW" sz="2500" dirty="0" smtClean="0"/>
              <a:t>文化</a:t>
            </a:r>
            <a:r>
              <a:rPr lang="zh-CN" altLang="zh-TW" sz="2500" dirty="0"/>
              <a:t>難以建立。</a:t>
            </a:r>
            <a:endParaRPr lang="zh-TW" altLang="en-US" sz="25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185E2-8E2D-4C48-A227-59C2DD667C53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0834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/>
              <a:t>奇異公司所遭遇的困境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/>
              <a:t>4</a:t>
            </a:r>
            <a:r>
              <a:rPr lang="en-US" altLang="zh-TW" sz="2400" dirty="0" smtClean="0"/>
              <a:t>. </a:t>
            </a:r>
            <a:r>
              <a:rPr lang="zh-CN" altLang="zh-TW" sz="2400" dirty="0" smtClean="0"/>
              <a:t>功能</a:t>
            </a:r>
            <a:r>
              <a:rPr lang="zh-CN" altLang="zh-TW" sz="2400" dirty="0"/>
              <a:t>分功的結果，部門之間目的分化，窄化了大家的眼界與胸襟，也產生自掃門前雪的門戶界限，產銷與研發採購，各自為政，心中只有自己，忘記大家都是整體組織的一部分。決策時只考慮本身單位的利益與觀點，惦記的只是個人的升遷與考績，沒有組織使命的觀念，也完全沒有想到顧客的需求與滿足。</a:t>
            </a:r>
            <a:r>
              <a:rPr lang="en-US" altLang="zh-TW" sz="2400" dirty="0"/>
              <a:t> </a:t>
            </a:r>
            <a:endParaRPr lang="zh-TW" altLang="zh-TW" sz="2400" dirty="0"/>
          </a:p>
          <a:p>
            <a:r>
              <a:rPr lang="en-US" altLang="zh-TW" sz="2400" dirty="0"/>
              <a:t>5</a:t>
            </a:r>
            <a:r>
              <a:rPr lang="en-US" altLang="zh-TW" sz="2400" dirty="0" smtClean="0"/>
              <a:t>. </a:t>
            </a:r>
            <a:r>
              <a:rPr lang="zh-CN" altLang="zh-TW" sz="2400" dirty="0" smtClean="0"/>
              <a:t>人員</a:t>
            </a:r>
            <a:r>
              <a:rPr lang="zh-CN" altLang="zh-TW" sz="2400" dirty="0"/>
              <a:t>的質變。大樹之下好遮陰，在成功平順的大企業中，人員容易流於安逸甚至懶散，長期下來，不僅能力無法全力發揮，自身的成長也會減緩停滯。我們常看到，大型企業的中級人員，靈活度與韌性往往不及中小企業的高階人員，就是因為前者所感受到的競爭壓力小，加上升遷管道的限制，缺乏個人追求成長與創新的誘因所</a:t>
            </a:r>
            <a:r>
              <a:rPr lang="zh-CN" altLang="zh-TW" sz="2400" dirty="0" smtClean="0"/>
              <a:t>致</a:t>
            </a:r>
            <a:endParaRPr lang="zh-TW" altLang="zh-TW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185E2-8E2D-4C48-A227-59C2DD667C5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539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/>
              <a:t>奇異公司所遭遇的困境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/>
              <a:t>6. </a:t>
            </a:r>
            <a:r>
              <a:rPr lang="zh-CN" altLang="zh-TW" sz="2800" dirty="0"/>
              <a:t>傳承困難。機構領導者固然在各方面皆高人一等，但第二層、第三層的接班團隊，多半是專精於某一領域的專才，未必有全面領導的才具與氣魄。加上組織層級多，在升遷的過程中可說是險阻重重，如果拔擢人才的指標不周延，這些未來接班人選可能在「內鬥」方面的功力，遠高於「外鬥」的本領。當所拔擢的是內鬥專家，或組織上層已為內鬥專家盤據時，組織老化的腳步就更快了。</a:t>
            </a:r>
            <a:endParaRPr lang="zh-TW" altLang="zh-TW" sz="2800" dirty="0"/>
          </a:p>
          <a:p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185E2-8E2D-4C48-A227-59C2DD667C5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04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奇異公司變革三階段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TW" sz="2400" dirty="0"/>
              <a:t>整個的變革可以區分成三個階段（吳鄭重譯</a:t>
            </a:r>
            <a:r>
              <a:rPr lang="en-US" altLang="zh-TW" sz="2400" dirty="0"/>
              <a:t>, 2005</a:t>
            </a:r>
            <a:r>
              <a:rPr lang="zh-CN" altLang="zh-TW" sz="2400" dirty="0"/>
              <a:t>）：</a:t>
            </a:r>
            <a:endParaRPr lang="zh-TW" altLang="zh-TW" sz="2400" dirty="0"/>
          </a:p>
          <a:p>
            <a:r>
              <a:rPr lang="zh-CN" altLang="zh-TW" sz="2400" dirty="0" smtClean="0"/>
              <a:t>第一</a:t>
            </a:r>
            <a:r>
              <a:rPr lang="zh-CN" altLang="zh-TW" sz="2400" dirty="0"/>
              <a:t>階段：組織覺醒，讓組織意識到改變的必要。覺醒必須對現狀迎頭痛擊</a:t>
            </a:r>
            <a:r>
              <a:rPr lang="zh-CN" altLang="zh-TW" sz="2400" dirty="0" smtClean="0"/>
              <a:t>，攻擊</a:t>
            </a:r>
            <a:r>
              <a:rPr lang="zh-CN" altLang="zh-TW" sz="2400" dirty="0"/>
              <a:t>的目的並非嚇唬員工，而是要喚醒組織的情感動力。這種動力始於恐懼，</a:t>
            </a:r>
            <a:r>
              <a:rPr lang="zh-CN" altLang="zh-TW" sz="2400" dirty="0" smtClean="0"/>
              <a:t>而後</a:t>
            </a:r>
            <a:r>
              <a:rPr lang="zh-CN" altLang="zh-TW" sz="2400" dirty="0"/>
              <a:t>轉化為行動計畫的投入，是維繫革命的唯一動力。時間是</a:t>
            </a:r>
            <a:r>
              <a:rPr lang="en-US" altLang="zh-TW" sz="2400" dirty="0"/>
              <a:t> </a:t>
            </a:r>
            <a:r>
              <a:rPr lang="en-US" altLang="zh-TW" sz="2400" dirty="0" smtClean="0"/>
              <a:t>1981-85</a:t>
            </a:r>
            <a:r>
              <a:rPr lang="en-US" altLang="zh-TW" sz="2400" dirty="0"/>
              <a:t> </a:t>
            </a:r>
            <a:r>
              <a:rPr lang="zh-CN" altLang="zh-TW" sz="2400" dirty="0"/>
              <a:t>年之間</a:t>
            </a:r>
            <a:r>
              <a:rPr lang="zh-CN" altLang="zh-TW" sz="2400" dirty="0" smtClean="0"/>
              <a:t>，最初</a:t>
            </a:r>
            <a:r>
              <a:rPr lang="zh-CN" altLang="zh-TW" sz="2400" dirty="0"/>
              <a:t>威爾許的要求是奇異的所有單位，都必須符合市場的第一或第二的標準。</a:t>
            </a:r>
            <a:r>
              <a:rPr lang="zh-CN" altLang="zh-TW" sz="2400" dirty="0" smtClean="0"/>
              <a:t>公司</a:t>
            </a:r>
            <a:r>
              <a:rPr lang="zh-CN" altLang="zh-TW" sz="2400" dirty="0"/>
              <a:t>並且以有力的行動支持這個主意，包括大規模的裁員和拋售資產－乍看之下</a:t>
            </a:r>
            <a:r>
              <a:rPr lang="zh-CN" altLang="zh-TW" sz="2400" dirty="0" smtClean="0"/>
              <a:t>非常</a:t>
            </a:r>
            <a:r>
              <a:rPr lang="zh-CN" altLang="zh-TW" sz="2400" dirty="0"/>
              <a:t>驚人。在這段期間內，所有的努力似乎只有破壞而無建設，因為他多半只</a:t>
            </a:r>
            <a:r>
              <a:rPr lang="zh-CN" altLang="zh-TW" sz="2400" dirty="0" smtClean="0"/>
              <a:t>涉及問題</a:t>
            </a:r>
            <a:r>
              <a:rPr lang="zh-CN" altLang="zh-TW" sz="2400" dirty="0"/>
              <a:t>而未提出解決方案。在這個過程裡摧毀了大家舒適的環境，卻沒有提供</a:t>
            </a:r>
            <a:r>
              <a:rPr lang="zh-CN" altLang="zh-TW" sz="2400" dirty="0" smtClean="0"/>
              <a:t>精神上</a:t>
            </a:r>
            <a:r>
              <a:rPr lang="zh-CN" altLang="zh-TW" sz="2400" dirty="0"/>
              <a:t>的安全支柱</a:t>
            </a:r>
            <a:r>
              <a:rPr lang="zh-CN" altLang="zh-TW" sz="2400" dirty="0" smtClean="0"/>
              <a:t>。</a:t>
            </a:r>
            <a:endParaRPr lang="zh-TW" altLang="zh-TW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185E2-8E2D-4C48-A227-59C2DD667C53}" type="slidenum">
              <a:rPr lang="en-US" altLang="zh-TW" smtClean="0"/>
              <a:pPr>
                <a:defRPr/>
              </a:pPr>
              <a:t>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2248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奇異公司變革三階段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TW" sz="2400" dirty="0"/>
              <a:t>第二階段：描繪組織的未來藍圖。老方法一掃而空，即使抗拒改變的人也意識到需要一些新的改變。領導人的責任是提供方向，但若沒有眾人的共識，新方向是無法激發行動的，因此有效的溝通顯得特別的重要。領導者不能再單純依賴個人本身的權力：革命的持續需要整個組織關鍵幹部的支持與配合。在奇異公司，要贏得主管們的支持，是威爾許的長期挑戰；尤其是數千個遠離奇異位於總部的主管。在奇異的中級主管能夠直接和強烈地影響成千上萬的基層工人，其威力絕非遠在天邊的總裁所能及。在這個階段裡，威爾許最終找到使奇異人體會他企業眼光的方法。其中令人印象深刻的就是威爾許所發明的「企業引擎」（</a:t>
            </a:r>
            <a:r>
              <a:rPr lang="en-US" altLang="zh-TW" sz="2400" dirty="0"/>
              <a:t>The business engine</a:t>
            </a:r>
            <a:r>
              <a:rPr lang="zh-CN" altLang="zh-TW" sz="2400" dirty="0"/>
              <a:t>），它指出奇異旗下的每一個事業</a:t>
            </a:r>
            <a:r>
              <a:rPr lang="zh-CN" altLang="zh-TW" sz="2400" dirty="0" smtClean="0"/>
              <a:t>，</a:t>
            </a:r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185E2-8E2D-4C48-A227-59C2DD667C5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430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奇異公司變革三階段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TW" sz="2400" dirty="0"/>
              <a:t>是如何成為公司整體的一部分。企業引擎顯示出，奇異是何有別於大量買賣非相關事業卻未加以經營改善的企業集團；奇異旗下的事業，不論經營得多好，多多少少都會受到市場景氣榮枯的影響。但奇異整體，由於同時參與許多不同的市場，財務方面始終能夠平穩進展。第二階段</a:t>
            </a:r>
            <a:r>
              <a:rPr lang="en-US" altLang="zh-TW" sz="2400" dirty="0"/>
              <a:t>1988 </a:t>
            </a:r>
            <a:r>
              <a:rPr lang="zh-CN" altLang="zh-TW" sz="2400" dirty="0"/>
              <a:t>年落幕，靠著企業引擎和其它的想像力，威爾許已經將他的眼光和員工溝通。</a:t>
            </a:r>
            <a:r>
              <a:rPr lang="en-US" altLang="zh-TW" sz="2400" dirty="0"/>
              <a:t> </a:t>
            </a:r>
            <a:endParaRPr lang="zh-TW" altLang="zh-TW" sz="2400" dirty="0"/>
          </a:p>
          <a:p>
            <a:r>
              <a:rPr lang="zh-CN" altLang="zh-TW" sz="2400" dirty="0"/>
              <a:t>第三階段：創造組織洞察力所需的結構。時間是直到威爾許卸任為止。新的做法是為了使新的理念能夠落實生根，長久下來，這些做法便會影響員工的想法。為了促進清楚的思考和快速的決策，威爾許常要求經營主管準備五張投影片來簡述事業的經營現況。</a:t>
            </a:r>
            <a:endParaRPr lang="zh-TW" altLang="en-US" sz="2400" dirty="0"/>
          </a:p>
          <a:p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185E2-8E2D-4C48-A227-59C2DD667C5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8499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185E2-8E2D-4C48-A227-59C2DD667C5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grpSp>
        <p:nvGrpSpPr>
          <p:cNvPr id="5" name="群組 4"/>
          <p:cNvGrpSpPr/>
          <p:nvPr/>
        </p:nvGrpSpPr>
        <p:grpSpPr>
          <a:xfrm>
            <a:off x="1921017" y="116632"/>
            <a:ext cx="5362575" cy="6301680"/>
            <a:chOff x="1890712" y="908720"/>
            <a:chExt cx="5362575" cy="630168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0712" y="908720"/>
              <a:ext cx="5362575" cy="4438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8337" y="5229200"/>
              <a:ext cx="531495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0134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奇異公司變革行動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185E2-8E2D-4C48-A227-59C2DD667C5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8067675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4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/>
              <a:t>四項關鍵的行事</a:t>
            </a:r>
            <a:r>
              <a:rPr lang="zh-CN" altLang="zh-TW" dirty="0" smtClean="0"/>
              <a:t>方</a:t>
            </a:r>
            <a:r>
              <a:rPr lang="zh-TW" altLang="en-US" dirty="0" smtClean="0"/>
              <a:t>針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1. </a:t>
            </a:r>
            <a:r>
              <a:rPr lang="zh-CN" altLang="zh-TW" sz="2400" dirty="0" smtClean="0"/>
              <a:t>全員</a:t>
            </a:r>
            <a:r>
              <a:rPr lang="zh-CN" altLang="zh-TW" sz="2400" dirty="0"/>
              <a:t>參與。要讓所有的員工都來參與、投入，也讓顧客、合夥人和供應商</a:t>
            </a:r>
            <a:r>
              <a:rPr lang="zh-CN" altLang="zh-TW" sz="2400" dirty="0" smtClean="0"/>
              <a:t>加入</a:t>
            </a:r>
            <a:r>
              <a:rPr lang="zh-CN" altLang="zh-TW" sz="2400" dirty="0"/>
              <a:t>。不要為行動設限，努力找出適用於各階層、職務、事業單位和公司，</a:t>
            </a:r>
            <a:r>
              <a:rPr lang="zh-CN" altLang="zh-TW" sz="2400" dirty="0" smtClean="0"/>
              <a:t>能締造</a:t>
            </a:r>
            <a:r>
              <a:rPr lang="zh-CN" altLang="zh-TW" sz="2400" dirty="0"/>
              <a:t>創造雙贏的解決方案</a:t>
            </a:r>
            <a:r>
              <a:rPr lang="zh-CN" altLang="zh-TW" sz="2400" dirty="0" smtClean="0"/>
              <a:t>。</a:t>
            </a:r>
            <a:r>
              <a:rPr lang="en-US" altLang="zh-TW" sz="2400" dirty="0"/>
              <a:t> </a:t>
            </a:r>
            <a:endParaRPr lang="zh-TW" altLang="zh-TW" sz="2400" dirty="0"/>
          </a:p>
          <a:p>
            <a:r>
              <a:rPr lang="en-US" altLang="zh-CN" sz="2400" dirty="0" smtClean="0"/>
              <a:t>2. </a:t>
            </a:r>
            <a:r>
              <a:rPr lang="zh-CN" altLang="zh-TW" sz="2400" dirty="0" smtClean="0"/>
              <a:t>從</a:t>
            </a:r>
            <a:r>
              <a:rPr lang="zh-CN" altLang="zh-TW" sz="2400" dirty="0"/>
              <a:t>公司內外尋找最佳範例，並加以推廣。用心聆聽任何能幫助自己提升</a:t>
            </a:r>
            <a:r>
              <a:rPr lang="zh-CN" altLang="zh-TW" sz="2400" dirty="0" smtClean="0"/>
              <a:t>生產力</a:t>
            </a:r>
            <a:r>
              <a:rPr lang="zh-CN" altLang="zh-TW" sz="2400" dirty="0"/>
              <a:t>的話。</a:t>
            </a:r>
            <a:endParaRPr lang="zh-TW" altLang="zh-TW" sz="2400" dirty="0"/>
          </a:p>
          <a:p>
            <a:r>
              <a:rPr lang="en-US" altLang="zh-TW" sz="2400" dirty="0" smtClean="0"/>
              <a:t>3. </a:t>
            </a:r>
            <a:r>
              <a:rPr lang="zh-CN" altLang="zh-TW" sz="2400" dirty="0" smtClean="0"/>
              <a:t>把</a:t>
            </a:r>
            <a:r>
              <a:rPr lang="zh-CN" altLang="zh-TW" sz="2400" dirty="0"/>
              <a:t>方案與重要的人力資源措施整合起來。經常依照業務目標來雇用人員、</a:t>
            </a:r>
            <a:r>
              <a:rPr lang="zh-CN" altLang="zh-TW" sz="2400" dirty="0" smtClean="0"/>
              <a:t>進</a:t>
            </a:r>
            <a:r>
              <a:rPr lang="zh-CN" altLang="zh-TW" sz="2400" dirty="0"/>
              <a:t>行訓練、評量和獎勵。</a:t>
            </a:r>
            <a:endParaRPr lang="zh-TW" altLang="zh-TW" sz="2400" dirty="0"/>
          </a:p>
          <a:p>
            <a:r>
              <a:rPr lang="en-US" altLang="zh-TW" sz="2400" dirty="0" smtClean="0"/>
              <a:t>4.  </a:t>
            </a:r>
            <a:r>
              <a:rPr lang="zh-CN" altLang="zh-TW" sz="2400" dirty="0" smtClean="0"/>
              <a:t>訂立</a:t>
            </a:r>
            <a:r>
              <a:rPr lang="zh-CN" altLang="zh-TW" sz="2400" dirty="0"/>
              <a:t>「延伸目標」。一旦員工不得不放棄舊有的傳統觀念，自行設計新的</a:t>
            </a:r>
            <a:r>
              <a:rPr lang="zh-CN" altLang="zh-TW" sz="2400" dirty="0" smtClean="0"/>
              <a:t>做法</a:t>
            </a:r>
            <a:r>
              <a:rPr lang="zh-CN" altLang="zh-TW" sz="2400" dirty="0"/>
              <a:t>時，創造力和創新就會顯現。</a:t>
            </a:r>
            <a:endParaRPr lang="zh-TW" altLang="zh-TW" sz="2400" dirty="0"/>
          </a:p>
          <a:p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185E2-8E2D-4C48-A227-59C2DD667C5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52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140</TotalTime>
  <Words>1169</Words>
  <Application>Microsoft Office PowerPoint</Application>
  <PresentationFormat>如螢幕大小 (4:3)</PresentationFormat>
  <Paragraphs>62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教學目標</vt:lpstr>
      <vt:lpstr>奇異公司所遭遇的困境</vt:lpstr>
      <vt:lpstr>奇異公司所遭遇的困境</vt:lpstr>
      <vt:lpstr>奇異公司所遭遇的困境</vt:lpstr>
      <vt:lpstr>奇異公司變革三階段</vt:lpstr>
      <vt:lpstr>奇異公司變革三階段</vt:lpstr>
      <vt:lpstr>奇異公司變革三階段</vt:lpstr>
      <vt:lpstr>PowerPoint 簡報</vt:lpstr>
      <vt:lpstr>奇異公司變革行動</vt:lpstr>
      <vt:lpstr>四項關鍵的行事方針</vt:lpstr>
      <vt:lpstr>奇異變革的本質</vt:lpstr>
      <vt:lpstr>威爾許的信念</vt:lpstr>
      <vt:lpstr>GE軟性變數影響之模擬</vt:lpstr>
      <vt:lpstr>GE軟性變數影響之模擬</vt:lpstr>
      <vt:lpstr>GE軟性變數影響之模擬</vt:lpstr>
      <vt:lpstr>GE軟性變數影響模擬</vt:lpstr>
      <vt:lpstr>GE再造的關鍵：軟性變數與整體配搭</vt:lpstr>
      <vt:lpstr>GE再造的關鍵：軟性變數與整體配搭</vt:lpstr>
      <vt:lpstr>一步一步的充實奇異公司的 capacity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三、案例(一)：裕隆再造</dc:title>
  <dc:creator>Your User Name</dc:creator>
  <cp:lastModifiedBy>USER</cp:lastModifiedBy>
  <cp:revision>23</cp:revision>
  <dcterms:created xsi:type="dcterms:W3CDTF">2010-07-17T14:50:20Z</dcterms:created>
  <dcterms:modified xsi:type="dcterms:W3CDTF">2013-05-15T15:05:10Z</dcterms:modified>
</cp:coreProperties>
</file>